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90" r:id="rId4"/>
    <p:sldId id="289" r:id="rId5"/>
    <p:sldId id="291" r:id="rId6"/>
    <p:sldId id="264" r:id="rId7"/>
    <p:sldId id="293" r:id="rId8"/>
    <p:sldId id="294" r:id="rId9"/>
    <p:sldId id="295" r:id="rId10"/>
    <p:sldId id="27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157E9F"/>
    <a:srgbClr val="1BA0C9"/>
    <a:srgbClr val="0D52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34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54" d="100"/>
          <a:sy n="54" d="100"/>
        </p:scale>
        <p:origin x="282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pPr/>
              <a:t>2017/12/8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88884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5A06-0CCC-47D9-B972-472FC8DDE2F0}" type="datetimeFigureOut">
              <a:rPr lang="zh-CN" altLang="en-US" smtClean="0"/>
              <a:pPr/>
              <a:t>2017/12/8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771A-A1C5-421F-ADAF-9156325FD4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C771A-A1C5-421F-ADAF-9156325FD42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C771A-A1C5-421F-ADAF-9156325FD42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02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170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rgbClr val="FFFFFF"/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行距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声明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英文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Calibri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中文 微软雅黑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>
                <a:solidFill>
                  <a:srgbClr val="FFFFFF"/>
                </a:solidFill>
                <a:latin typeface="Segoe UI Light"/>
                <a:cs typeface="Segoe UI Light"/>
              </a:rPr>
              <a:t>cn.bing.com</a:t>
            </a: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Office</a:t>
            </a:r>
            <a:r>
              <a:rPr lang="en-US" altLang="zh-CN" sz="1333" dirty="0">
                <a:solidFill>
                  <a:prstClr val="white"/>
                </a:solidFill>
              </a:rPr>
              <a:t>PLUS </a:t>
            </a:r>
            <a:r>
              <a:rPr lang="zh-CN" altLang="en-US" sz="1333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err="1">
                <a:solidFill>
                  <a:srgbClr val="FFFFFF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4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  <p:extLst>
      <p:ext uri="{BB962C8B-B14F-4D97-AF65-F5344CB8AC3E}">
        <p14:creationId xmlns:p14="http://schemas.microsoft.com/office/powerpoint/2010/main" xmlns="" val="8913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262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4586513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354839" y="632759"/>
            <a:ext cx="3482321" cy="46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86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易通云联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931A4B-E62A-4F8E-837E-E9B10A41F2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1981200"/>
            <a:ext cx="12192000" cy="48768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5320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419600"/>
            <a:ext cx="12192000" cy="24384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565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rot="10800000"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48175" y="365125"/>
            <a:ext cx="3305175" cy="587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57E9F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单击此处添加母版标题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575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57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" y="-1"/>
            <a:ext cx="12192000" cy="688857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070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62150"/>
            <a:ext cx="12192000" cy="3105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031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8476343" y="0"/>
            <a:ext cx="3715657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>
            <a:off x="9361714" y="0"/>
            <a:ext cx="2830287" cy="6858000"/>
          </a:xfrm>
          <a:prstGeom prst="triangle">
            <a:avLst>
              <a:gd name="adj" fmla="val 100000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-1" y="0"/>
            <a:ext cx="3222171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0" y="0"/>
            <a:ext cx="2830287" cy="6858000"/>
          </a:xfrm>
          <a:prstGeom prst="triangle">
            <a:avLst>
              <a:gd name="adj" fmla="val 100000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117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58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77" r:id="rId4"/>
    <p:sldLayoutId id="2147483682" r:id="rId5"/>
    <p:sldLayoutId id="2147483678" r:id="rId6"/>
    <p:sldLayoutId id="2147483683" r:id="rId7"/>
    <p:sldLayoutId id="2147483684" r:id="rId8"/>
    <p:sldLayoutId id="2147483679" r:id="rId9"/>
    <p:sldLayoutId id="2147483685" r:id="rId10"/>
    <p:sldLayoutId id="2147483680" r:id="rId11"/>
    <p:sldLayoutId id="214748368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280229" y="3973162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80229" y="4826248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891557" y="4056807"/>
            <a:ext cx="4078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4400" b="1" dirty="0" smtClean="0">
                <a:solidFill>
                  <a:srgbClr val="157E9F"/>
                </a:solidFill>
              </a:rPr>
              <a:t>安全的家庭</a:t>
            </a:r>
            <a:r>
              <a:rPr kumimoji="1" lang="en-US" altLang="zh-CN" sz="4400" b="1" dirty="0" smtClean="0">
                <a:solidFill>
                  <a:srgbClr val="157E9F"/>
                </a:solidFill>
              </a:rPr>
              <a:t>WIFI</a:t>
            </a:r>
            <a:endParaRPr kumimoji="1" lang="zh-CN" altLang="en-US" sz="4400" b="1" dirty="0">
              <a:solidFill>
                <a:srgbClr val="157E9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14327" y="5374155"/>
            <a:ext cx="2546121" cy="834268"/>
            <a:chOff x="4909755" y="5374158"/>
            <a:chExt cx="2546121" cy="548339"/>
          </a:xfrm>
        </p:grpSpPr>
        <p:sp>
          <p:nvSpPr>
            <p:cNvPr id="18" name="流程图: 终止 17"/>
            <p:cNvSpPr/>
            <p:nvPr/>
          </p:nvSpPr>
          <p:spPr>
            <a:xfrm>
              <a:off x="4909755" y="5374158"/>
              <a:ext cx="2546121" cy="548339"/>
            </a:xfrm>
            <a:prstGeom prst="flowChartTerminator">
              <a:avLst/>
            </a:prstGeom>
            <a:solidFill>
              <a:srgbClr val="1BA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021592" y="5475147"/>
              <a:ext cx="2339094" cy="445040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ctr" defTabSz="457178"/>
              <a:r>
                <a:rPr kumimoji="1" lang="zh-CN" altLang="en-US" sz="1200" b="1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易通云联科技（北京）有限公司</a:t>
              </a:r>
              <a:endParaRPr kumimoji="1" lang="en-US" altLang="zh-CN" sz="1200" b="1" dirty="0" smtClean="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 algn="ctr" defTabSz="457178"/>
              <a:r>
                <a:rPr kumimoji="1"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www.yicomtech.com</a:t>
              </a:r>
            </a:p>
            <a:p>
              <a:pPr algn="ctr" defTabSz="457178"/>
              <a:r>
                <a:rPr kumimoji="1"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2017</a:t>
              </a:r>
              <a:r>
                <a:rPr kumimoji="1"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年</a:t>
              </a:r>
              <a:r>
                <a:rPr kumimoji="1"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10</a:t>
              </a:r>
              <a:r>
                <a:rPr kumimoji="1"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月</a:t>
              </a:r>
              <a:endPara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六边形 1"/>
          <p:cNvSpPr/>
          <p:nvPr/>
        </p:nvSpPr>
        <p:spPr>
          <a:xfrm rot="5400000">
            <a:off x="4945484" y="1679827"/>
            <a:ext cx="1821533" cy="1669318"/>
          </a:xfrm>
          <a:prstGeom prst="hexag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六边形 15"/>
          <p:cNvSpPr/>
          <p:nvPr/>
        </p:nvSpPr>
        <p:spPr>
          <a:xfrm rot="3044592">
            <a:off x="4901565" y="1654091"/>
            <a:ext cx="1909371" cy="1749816"/>
          </a:xfrm>
          <a:prstGeom prst="hexagon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29670" y="1954346"/>
            <a:ext cx="111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智能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</a:rPr>
              <a:t>家居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7010251" y="144625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487656" y="251448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256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-409575" y="409575"/>
            <a:ext cx="6858000" cy="60388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16366" y="2408132"/>
            <a:ext cx="2990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chemeClr val="bg1"/>
                </a:solidFill>
              </a:rPr>
              <a:t>谢</a:t>
            </a:r>
            <a:r>
              <a:rPr lang="zh-CN" altLang="en-US" sz="8800" dirty="0" smtClean="0">
                <a:solidFill>
                  <a:srgbClr val="157E9F"/>
                </a:solidFill>
              </a:rPr>
              <a:t>谢！</a:t>
            </a:r>
            <a:endParaRPr lang="zh-CN" altLang="en-US" sz="8800" dirty="0">
              <a:solidFill>
                <a:srgbClr val="157E9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04123" y="5376037"/>
            <a:ext cx="3071676" cy="725211"/>
            <a:chOff x="4909756" y="5408916"/>
            <a:chExt cx="2111232" cy="532929"/>
          </a:xfrm>
        </p:grpSpPr>
        <p:sp>
          <p:nvSpPr>
            <p:cNvPr id="7" name="流程图: 终止 6"/>
            <p:cNvSpPr/>
            <p:nvPr/>
          </p:nvSpPr>
          <p:spPr>
            <a:xfrm>
              <a:off x="4909756" y="5408916"/>
              <a:ext cx="2111232" cy="370735"/>
            </a:xfrm>
            <a:prstGeom prst="flowChartTerminator">
              <a:avLst/>
            </a:prstGeom>
            <a:solidFill>
              <a:srgbClr val="1BA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61059" y="5418629"/>
              <a:ext cx="1852950" cy="523216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ctr" defTabSz="457178"/>
              <a:r>
                <a:rPr kumimoji="1" lang="zh-CN" altLang="en-US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易通云联科技（北京）有限公司</a:t>
              </a:r>
              <a:endParaRPr kumimoji="1" lang="en-US" altLang="zh-CN" sz="1400" dirty="0" smtClean="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 algn="ctr" defTabSz="457178"/>
              <a:r>
                <a:rPr kumimoji="1" lang="en-US" altLang="zh-CN" sz="1400" dirty="0" smtClean="0">
                  <a:solidFill>
                    <a:schemeClr val="bg1"/>
                  </a:solidFill>
                  <a:ea typeface="微软雅黑" panose="020B0503020204020204" pitchFamily="34" charset="-122"/>
                </a:rPr>
                <a:t>www.yicomtech.com</a:t>
              </a:r>
              <a:endParaRPr kumimoji="1"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4281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1"/>
            <a:ext cx="5561351" cy="6899639"/>
            <a:chOff x="0" y="-1"/>
            <a:chExt cx="5561351" cy="6899639"/>
          </a:xfrm>
        </p:grpSpPr>
        <p:sp>
          <p:nvSpPr>
            <p:cNvPr id="6" name="矩形 5"/>
            <p:cNvSpPr/>
            <p:nvPr/>
          </p:nvSpPr>
          <p:spPr>
            <a:xfrm>
              <a:off x="0" y="-1"/>
              <a:ext cx="5561351" cy="6858002"/>
            </a:xfrm>
            <a:prstGeom prst="rect">
              <a:avLst/>
            </a:prstGeom>
            <a:blipFill rotWithShape="1"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20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r="-119980"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-1"/>
              <a:ext cx="5561351" cy="6899639"/>
            </a:xfrm>
            <a:prstGeom prst="rect">
              <a:avLst/>
            </a:prstGeom>
            <a:solidFill>
              <a:srgbClr val="157E9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730821" y="661394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6700840" y="1216685"/>
            <a:ext cx="42422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/>
              <a:t>易通云联</a:t>
            </a:r>
            <a:r>
              <a:rPr lang="zh-CN" altLang="en-US" sz="1600" dirty="0" smtClean="0"/>
              <a:t>成立于</a:t>
            </a:r>
            <a:r>
              <a:rPr lang="en-US" altLang="zh-CN" sz="1600" dirty="0" smtClean="0"/>
              <a:t>2014</a:t>
            </a:r>
            <a:r>
              <a:rPr lang="zh-CN" altLang="en-US" sz="1600" dirty="0" smtClean="0"/>
              <a:t>年，是留美回国的资深技术团队创办的高科技公司，研发中心位于京仪留学生创业园，生产中试中心设在深圳。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易通云联</a:t>
            </a:r>
            <a:r>
              <a:rPr lang="zh-CN" altLang="en-US" sz="1600" dirty="0" smtClean="0"/>
              <a:t>研发团队来自国内外知名企业：高通、</a:t>
            </a:r>
            <a:r>
              <a:rPr lang="en-US" altLang="zh-CN" sz="1600" dirty="0" smtClean="0"/>
              <a:t>Intel</a:t>
            </a:r>
            <a:r>
              <a:rPr lang="zh-CN" altLang="en-US" sz="1600" dirty="0" smtClean="0"/>
              <a:t>、华为、傲天动联，在无线领域有超过十多年的研发和管理经验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易通云联</a:t>
            </a:r>
            <a:r>
              <a:rPr lang="zh-CN" altLang="en-US" sz="1600" dirty="0" smtClean="0"/>
              <a:t>凭借科技创新等方面的巨大发展潜力，入选中关村金种子工程，获中关村管委会的大力扶持。</a:t>
            </a:r>
            <a:endParaRPr lang="en-US" altLang="zh-CN" sz="1600" dirty="0" smtClean="0"/>
          </a:p>
          <a:p>
            <a:r>
              <a:rPr lang="en-US" altLang="zh-CN" sz="1600" dirty="0" smtClean="0"/>
              <a:t>http://www.zgc.gov.cn/cyfw/ccqypy/99890.htm</a:t>
            </a:r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易通云联</a:t>
            </a:r>
            <a:r>
              <a:rPr lang="zh-CN" altLang="en-US" sz="1600" dirty="0" smtClean="0"/>
              <a:t>创新的无线技术：</a:t>
            </a:r>
            <a:r>
              <a:rPr lang="en-US" altLang="zh-CN" sz="1600" dirty="0" smtClean="0"/>
              <a:t>LRT</a:t>
            </a:r>
            <a:r>
              <a:rPr lang="zh-CN" altLang="en-US" sz="1600" dirty="0" smtClean="0"/>
              <a:t>路由算法、</a:t>
            </a:r>
            <a:r>
              <a:rPr lang="en-US" altLang="zh-CN" sz="1600" dirty="0" smtClean="0"/>
              <a:t>WIFI</a:t>
            </a:r>
            <a:r>
              <a:rPr lang="zh-CN" altLang="en-US" sz="1600" dirty="0" smtClean="0"/>
              <a:t>近场认证、故障定位等，已获多项美国和中国发明专利。</a:t>
            </a:r>
            <a:endParaRPr lang="en-US" altLang="zh-CN" sz="1600" dirty="0" smtClean="0"/>
          </a:p>
          <a:p>
            <a:endParaRPr lang="en-US" altLang="zh-CN" sz="1600" dirty="0" smtClean="0"/>
          </a:p>
        </p:txBody>
      </p:sp>
      <p:sp>
        <p:nvSpPr>
          <p:cNvPr id="23" name="矩形 22"/>
          <p:cNvSpPr/>
          <p:nvPr/>
        </p:nvSpPr>
        <p:spPr>
          <a:xfrm>
            <a:off x="6749498" y="5610961"/>
            <a:ext cx="1761460" cy="369322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/>
              <a:t>技术创新驱动</a:t>
            </a:r>
            <a:endParaRPr lang="zh-CN" altLang="en-US" sz="2000" b="1" dirty="0"/>
          </a:p>
        </p:txBody>
      </p:sp>
      <p:pic>
        <p:nvPicPr>
          <p:cNvPr id="26" name="Picture 25" descr="中关村金种子企业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401" y="2536461"/>
            <a:ext cx="4178105" cy="24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654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02625" y="369488"/>
            <a:ext cx="397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智能家居中</a:t>
            </a:r>
            <a:r>
              <a:rPr lang="en-US" altLang="zh-CN" sz="24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24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网络的问题</a:t>
            </a:r>
            <a:endParaRPr lang="zh-CN" altLang="en-US" sz="24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F:\Data\YICOM\AD\SmartHome\Smart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916" y="1110836"/>
            <a:ext cx="6470987" cy="2696393"/>
          </a:xfrm>
          <a:prstGeom prst="rect">
            <a:avLst/>
          </a:prstGeom>
          <a:noFill/>
        </p:spPr>
      </p:pic>
      <p:pic>
        <p:nvPicPr>
          <p:cNvPr id="1027" name="Picture 3" descr="F:\Data\YICOM\AD\SmartHome\smarthom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095" y="3886603"/>
            <a:ext cx="3019244" cy="2729855"/>
          </a:xfrm>
          <a:prstGeom prst="rect">
            <a:avLst/>
          </a:prstGeom>
          <a:noFill/>
        </p:spPr>
      </p:pic>
      <p:pic>
        <p:nvPicPr>
          <p:cNvPr id="1029" name="Picture 5" descr="F:\Data\YICOM\AD\SmartHome\smarthom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601" y="3923607"/>
            <a:ext cx="3241985" cy="2693324"/>
          </a:xfrm>
          <a:prstGeom prst="rect">
            <a:avLst/>
          </a:prstGeom>
          <a:noFill/>
        </p:spPr>
      </p:pic>
      <p:pic>
        <p:nvPicPr>
          <p:cNvPr id="1030" name="Picture 6" descr="F:\Data\YICOM\AD\SmartHome\smarthom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0691" y="3906980"/>
            <a:ext cx="3134646" cy="2709949"/>
          </a:xfrm>
          <a:prstGeom prst="rect">
            <a:avLst/>
          </a:prstGeom>
          <a:noFill/>
        </p:spPr>
      </p:pic>
      <p:pic>
        <p:nvPicPr>
          <p:cNvPr id="1031" name="Picture 7" descr="F:\Data\YICOM\AD\SmartHome\secur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6640" y="1080654"/>
            <a:ext cx="3009209" cy="2758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7581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7338" y="712772"/>
            <a:ext cx="5959365" cy="390814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安全的家庭</a:t>
            </a:r>
            <a:r>
              <a:rPr lang="en-US" altLang="zh-CN" sz="3200" dirty="0" smtClean="0"/>
              <a:t>WIFI – </a:t>
            </a:r>
            <a:r>
              <a:rPr lang="zh-CN" altLang="en-US" sz="3200" dirty="0" smtClean="0"/>
              <a:t>易通云联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9889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0369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184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39290" y="1906257"/>
            <a:ext cx="257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</a:rPr>
              <a:t>分布式网络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55694" y="1906257"/>
            <a:ext cx="25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</a:rPr>
              <a:t>防骇客 防蹭网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23847" y="1906257"/>
            <a:ext cx="264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157E9F"/>
                </a:solidFill>
              </a:rPr>
              <a:t>智能体验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1117737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Mesh</a:t>
            </a: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网络，自组织，自适应</a:t>
            </a:r>
            <a:endParaRPr lang="en-US" altLang="zh-CN" sz="12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LRT</a:t>
            </a: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路由算法，</a:t>
            </a:r>
            <a:r>
              <a:rPr lang="en-US" altLang="zh-CN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Mobile Ad Hoc Network</a:t>
            </a: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领域中突破性的技术创新，解决移动性问题，无缝漫游</a:t>
            </a: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4796666" y="4681691"/>
            <a:ext cx="265740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无惧</a:t>
            </a:r>
            <a:r>
              <a:rPr lang="en-US" altLang="zh-CN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WIFI</a:t>
            </a: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密码被破解，独创的</a:t>
            </a:r>
            <a:r>
              <a:rPr lang="en-US" altLang="zh-CN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WIFI</a:t>
            </a: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近场认证，能够有效的防止蹭网，防止骇客通过无线侵入</a:t>
            </a: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8513070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即插即用</a:t>
            </a:r>
            <a:endParaRPr lang="en-US" altLang="zh-CN" sz="12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智能组网</a:t>
            </a:r>
            <a:endParaRPr lang="en-US" altLang="zh-CN" sz="12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高速稳定</a:t>
            </a:r>
            <a:endParaRPr lang="en-US" altLang="zh-CN" sz="12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安装配置维护极致简单化</a:t>
            </a:r>
            <a:endParaRPr lang="en-US" altLang="zh-CN" sz="12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7293" y="1771650"/>
            <a:ext cx="130444" cy="792434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00390" y="1771650"/>
            <a:ext cx="130444" cy="792434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415140" y="1771650"/>
            <a:ext cx="130444" cy="792434"/>
          </a:xfrm>
          <a:prstGeom prst="rect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F:\Data\YICOM\AD\SmartHome\m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8" y="2593050"/>
            <a:ext cx="2859578" cy="2028826"/>
          </a:xfrm>
          <a:prstGeom prst="rect">
            <a:avLst/>
          </a:prstGeom>
          <a:noFill/>
        </p:spPr>
      </p:pic>
      <p:pic>
        <p:nvPicPr>
          <p:cNvPr id="2052" name="Picture 4" descr="F:\Data\YICOM\AD\SmartHome\hack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659" y="2587924"/>
            <a:ext cx="2844081" cy="2053088"/>
          </a:xfrm>
          <a:prstGeom prst="rect">
            <a:avLst/>
          </a:prstGeom>
          <a:noFill/>
        </p:spPr>
      </p:pic>
      <p:pic>
        <p:nvPicPr>
          <p:cNvPr id="2053" name="Picture 5" descr="F:\Data\YICOM\AD\SmartHome\智能体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771" y="2560320"/>
            <a:ext cx="2854287" cy="2111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8243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2970" y="2006892"/>
            <a:ext cx="3005209" cy="1641790"/>
            <a:chOff x="1502970" y="2006892"/>
            <a:chExt cx="3005209" cy="1641790"/>
          </a:xfrm>
        </p:grpSpPr>
        <p:sp>
          <p:nvSpPr>
            <p:cNvPr id="8" name="椭圆 3"/>
            <p:cNvSpPr/>
            <p:nvPr/>
          </p:nvSpPr>
          <p:spPr>
            <a:xfrm rot="14205549">
              <a:off x="2184680" y="1325182"/>
              <a:ext cx="1641790" cy="3005209"/>
            </a:xfrm>
            <a:custGeom>
              <a:avLst/>
              <a:gdLst>
                <a:gd name="connsiteX0" fmla="*/ 361788 w 580233"/>
                <a:gd name="connsiteY0" fmla="*/ 0 h 1412237"/>
                <a:gd name="connsiteX1" fmla="*/ 580233 w 580233"/>
                <a:gd name="connsiteY1" fmla="*/ 578349 h 1412237"/>
                <a:gd name="connsiteX2" fmla="*/ 0 w 580233"/>
                <a:gd name="connsiteY2" fmla="*/ 1412237 h 1412237"/>
                <a:gd name="connsiteX3" fmla="*/ 227807 w 580233"/>
                <a:gd name="connsiteY3" fmla="*/ 538785 h 1412237"/>
                <a:gd name="connsiteX4" fmla="*/ 361788 w 580233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6" h="1412237">
                  <a:moveTo>
                    <a:pt x="553081" y="0"/>
                  </a:moveTo>
                  <a:cubicBezTo>
                    <a:pt x="690333" y="153407"/>
                    <a:pt x="771526" y="356396"/>
                    <a:pt x="771526" y="578349"/>
                  </a:cubicBezTo>
                  <a:cubicBezTo>
                    <a:pt x="771526" y="960917"/>
                    <a:pt x="530305" y="1287144"/>
                    <a:pt x="191293" y="1412237"/>
                  </a:cubicBezTo>
                  <a:cubicBezTo>
                    <a:pt x="422804" y="1105211"/>
                    <a:pt x="454289" y="541011"/>
                    <a:pt x="0" y="205410"/>
                  </a:cubicBezTo>
                  <a:cubicBezTo>
                    <a:pt x="270085" y="298865"/>
                    <a:pt x="587796" y="420895"/>
                    <a:pt x="553081" y="0"/>
                  </a:cubicBezTo>
                  <a:close/>
                </a:path>
              </a:pathLst>
            </a:custGeom>
            <a:solidFill>
              <a:srgbClr val="157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 rot="19636389" flipH="1">
              <a:off x="2271430" y="2339835"/>
              <a:ext cx="10054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3200" b="1" dirty="0" smtClean="0">
                  <a:solidFill>
                    <a:srgbClr val="EAE7D4"/>
                  </a:solidFill>
                  <a:latin typeface="Century Gothic" pitchFamily="34" charset="0"/>
                </a:rPr>
                <a:t>价格</a:t>
              </a:r>
              <a:endParaRPr lang="zh-CN" altLang="en-US" sz="3200" b="1" dirty="0">
                <a:solidFill>
                  <a:srgbClr val="EAE7D4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1084493" y="3828770"/>
            <a:ext cx="3005209" cy="1641790"/>
            <a:chOff x="1084493" y="3828770"/>
            <a:chExt cx="3005209" cy="1641790"/>
          </a:xfrm>
        </p:grpSpPr>
        <p:sp>
          <p:nvSpPr>
            <p:cNvPr id="11" name="椭圆 3"/>
            <p:cNvSpPr/>
            <p:nvPr/>
          </p:nvSpPr>
          <p:spPr>
            <a:xfrm rot="7186905">
              <a:off x="1766203" y="3147060"/>
              <a:ext cx="1641790" cy="3005209"/>
            </a:xfrm>
            <a:custGeom>
              <a:avLst/>
              <a:gdLst>
                <a:gd name="connsiteX0" fmla="*/ 361788 w 580233"/>
                <a:gd name="connsiteY0" fmla="*/ 0 h 1412237"/>
                <a:gd name="connsiteX1" fmla="*/ 580233 w 580233"/>
                <a:gd name="connsiteY1" fmla="*/ 578349 h 1412237"/>
                <a:gd name="connsiteX2" fmla="*/ 0 w 580233"/>
                <a:gd name="connsiteY2" fmla="*/ 1412237 h 1412237"/>
                <a:gd name="connsiteX3" fmla="*/ 227807 w 580233"/>
                <a:gd name="connsiteY3" fmla="*/ 538785 h 1412237"/>
                <a:gd name="connsiteX4" fmla="*/ 361788 w 580233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6" h="1412237">
                  <a:moveTo>
                    <a:pt x="553081" y="0"/>
                  </a:moveTo>
                  <a:cubicBezTo>
                    <a:pt x="690333" y="153407"/>
                    <a:pt x="771526" y="356396"/>
                    <a:pt x="771526" y="578349"/>
                  </a:cubicBezTo>
                  <a:cubicBezTo>
                    <a:pt x="771526" y="960917"/>
                    <a:pt x="530305" y="1287144"/>
                    <a:pt x="191293" y="1412237"/>
                  </a:cubicBezTo>
                  <a:cubicBezTo>
                    <a:pt x="422804" y="1105211"/>
                    <a:pt x="454289" y="541011"/>
                    <a:pt x="0" y="205410"/>
                  </a:cubicBezTo>
                  <a:cubicBezTo>
                    <a:pt x="270085" y="298865"/>
                    <a:pt x="587796" y="420895"/>
                    <a:pt x="55308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 rot="1567712" flipH="1">
              <a:off x="1915682" y="4582428"/>
              <a:ext cx="10054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3200" b="1" dirty="0" smtClean="0">
                  <a:solidFill>
                    <a:srgbClr val="EAE7D4"/>
                  </a:solidFill>
                  <a:latin typeface="Century Gothic" pitchFamily="34" charset="0"/>
                </a:rPr>
                <a:t>性能</a:t>
              </a:r>
              <a:endParaRPr lang="zh-CN" altLang="en-US" sz="3200" b="1" dirty="0">
                <a:solidFill>
                  <a:srgbClr val="EAE7D4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3587861" y="2614543"/>
            <a:ext cx="1641789" cy="3005207"/>
            <a:chOff x="3587861" y="2614543"/>
            <a:chExt cx="1641789" cy="3005207"/>
          </a:xfrm>
        </p:grpSpPr>
        <p:sp>
          <p:nvSpPr>
            <p:cNvPr id="5" name="椭圆 3"/>
            <p:cNvSpPr/>
            <p:nvPr/>
          </p:nvSpPr>
          <p:spPr>
            <a:xfrm>
              <a:off x="3587861" y="2614543"/>
              <a:ext cx="1641789" cy="3005207"/>
            </a:xfrm>
            <a:custGeom>
              <a:avLst/>
              <a:gdLst>
                <a:gd name="connsiteX0" fmla="*/ 361788 w 580233"/>
                <a:gd name="connsiteY0" fmla="*/ 0 h 1412237"/>
                <a:gd name="connsiteX1" fmla="*/ 580233 w 580233"/>
                <a:gd name="connsiteY1" fmla="*/ 578349 h 1412237"/>
                <a:gd name="connsiteX2" fmla="*/ 0 w 580233"/>
                <a:gd name="connsiteY2" fmla="*/ 1412237 h 1412237"/>
                <a:gd name="connsiteX3" fmla="*/ 227807 w 580233"/>
                <a:gd name="connsiteY3" fmla="*/ 538785 h 1412237"/>
                <a:gd name="connsiteX4" fmla="*/ 361788 w 580233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  <a:gd name="connsiteX0" fmla="*/ 553081 w 771526"/>
                <a:gd name="connsiteY0" fmla="*/ 0 h 1412237"/>
                <a:gd name="connsiteX1" fmla="*/ 771526 w 771526"/>
                <a:gd name="connsiteY1" fmla="*/ 578349 h 1412237"/>
                <a:gd name="connsiteX2" fmla="*/ 191293 w 771526"/>
                <a:gd name="connsiteY2" fmla="*/ 1412237 h 1412237"/>
                <a:gd name="connsiteX3" fmla="*/ 0 w 771526"/>
                <a:gd name="connsiteY3" fmla="*/ 205410 h 1412237"/>
                <a:gd name="connsiteX4" fmla="*/ 553081 w 771526"/>
                <a:gd name="connsiteY4" fmla="*/ 0 h 14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6" h="1412237">
                  <a:moveTo>
                    <a:pt x="553081" y="0"/>
                  </a:moveTo>
                  <a:cubicBezTo>
                    <a:pt x="690333" y="153407"/>
                    <a:pt x="771526" y="356396"/>
                    <a:pt x="771526" y="578349"/>
                  </a:cubicBezTo>
                  <a:cubicBezTo>
                    <a:pt x="771526" y="960917"/>
                    <a:pt x="530305" y="1287144"/>
                    <a:pt x="191293" y="1412237"/>
                  </a:cubicBezTo>
                  <a:cubicBezTo>
                    <a:pt x="422804" y="1105211"/>
                    <a:pt x="454289" y="541011"/>
                    <a:pt x="0" y="205410"/>
                  </a:cubicBezTo>
                  <a:cubicBezTo>
                    <a:pt x="270085" y="298865"/>
                    <a:pt x="587796" y="420895"/>
                    <a:pt x="553081" y="0"/>
                  </a:cubicBezTo>
                  <a:close/>
                </a:path>
              </a:pathLst>
            </a:custGeom>
            <a:solidFill>
              <a:srgbClr val="1BA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 rot="16565489" flipH="1">
              <a:off x="3827133" y="3736429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3200" b="1" dirty="0" smtClean="0">
                  <a:solidFill>
                    <a:srgbClr val="EAE7D4"/>
                  </a:solidFill>
                  <a:latin typeface="Century Gothic" pitchFamily="34" charset="0"/>
                </a:rPr>
                <a:t>智能体验</a:t>
              </a:r>
              <a:endParaRPr lang="zh-CN" altLang="en-US" sz="3200" b="1" dirty="0">
                <a:solidFill>
                  <a:srgbClr val="EAE7D4"/>
                </a:solidFill>
                <a:latin typeface="Century Gothic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124222" y="806285"/>
            <a:ext cx="808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易通云联家庭</a:t>
            </a:r>
            <a:r>
              <a:rPr lang="en-US" altLang="zh-CN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Mesh</a:t>
            </a:r>
            <a:r>
              <a:rPr lang="zh-CN" altLang="en-US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组网 </a:t>
            </a:r>
            <a:r>
              <a:rPr lang="en-US" altLang="zh-CN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LRT</a:t>
            </a:r>
            <a:r>
              <a:rPr lang="zh-CN" altLang="en-US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路由算法</a:t>
            </a:r>
            <a:endParaRPr lang="zh-CN" altLang="en-US" sz="28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171" y="1823766"/>
            <a:ext cx="2717137" cy="516747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/>
              <a:t>Mesh</a:t>
            </a:r>
            <a:r>
              <a:rPr lang="zh-CN" altLang="en-US" sz="2800" b="1" dirty="0" smtClean="0"/>
              <a:t>组网</a:t>
            </a:r>
            <a:endParaRPr lang="zh-CN" altLang="en-US" sz="2800" b="1" dirty="0"/>
          </a:p>
        </p:txBody>
      </p:sp>
      <p:sp>
        <p:nvSpPr>
          <p:cNvPr id="26" name="TextBox 18"/>
          <p:cNvSpPr txBox="1"/>
          <p:nvPr/>
        </p:nvSpPr>
        <p:spPr>
          <a:xfrm>
            <a:off x="6000882" y="2370647"/>
            <a:ext cx="53148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企业级的网络性能，但无需</a:t>
            </a:r>
            <a:r>
              <a:rPr lang="en-US" altLang="zh-CN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AC</a:t>
            </a: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，价格降低</a:t>
            </a:r>
            <a:r>
              <a:rPr lang="en-US" altLang="zh-CN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50%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分布式架构，不会单点失效，稳定可靠，自组织，自适应，网络无瓶颈</a:t>
            </a:r>
            <a:endParaRPr lang="en-US" altLang="zh-CN" sz="12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传输开销小，有效带宽大</a:t>
            </a:r>
            <a:endParaRPr lang="en-US" altLang="zh-CN" sz="12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在移动性的支持上远优于桥接的方式</a:t>
            </a: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75171" y="3484513"/>
            <a:ext cx="2674933" cy="51674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/>
              <a:t>LRT</a:t>
            </a:r>
            <a:r>
              <a:rPr lang="zh-CN" altLang="en-US" sz="2800" b="1" dirty="0" smtClean="0"/>
              <a:t>路由算法</a:t>
            </a:r>
            <a:endParaRPr lang="zh-CN" altLang="en-US" sz="2800" b="1" dirty="0"/>
          </a:p>
        </p:txBody>
      </p:sp>
      <p:sp>
        <p:nvSpPr>
          <p:cNvPr id="28" name="TextBox 18"/>
          <p:cNvSpPr txBox="1"/>
          <p:nvPr/>
        </p:nvSpPr>
        <p:spPr>
          <a:xfrm>
            <a:off x="6000882" y="4075234"/>
            <a:ext cx="531481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200" dirty="0" smtClean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Mobile Ad Hoc Network</a:t>
            </a:r>
            <a:r>
              <a:rPr lang="zh-CN" altLang="en-US" sz="1200" dirty="0" smtClean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领域中突破性的技术创新</a:t>
            </a:r>
            <a:endParaRPr lang="en-US" altLang="zh-CN" sz="1200" dirty="0" smtClean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解决移动性的问题，移动切换，通信不中断，性能有质的提升，无缝漫游</a:t>
            </a:r>
            <a:endParaRPr lang="zh-CN" altLang="en-US" sz="1200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75171" y="4664781"/>
            <a:ext cx="2759339" cy="516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/>
              <a:t>便利的安装维护</a:t>
            </a:r>
            <a:endParaRPr lang="zh-CN" altLang="en-US" sz="2800" b="1" dirty="0"/>
          </a:p>
        </p:txBody>
      </p:sp>
      <p:sp>
        <p:nvSpPr>
          <p:cNvPr id="30" name="TextBox 18"/>
          <p:cNvSpPr txBox="1"/>
          <p:nvPr/>
        </p:nvSpPr>
        <p:spPr>
          <a:xfrm>
            <a:off x="6000882" y="5250408"/>
            <a:ext cx="531481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极简的配置，移动操作</a:t>
            </a:r>
            <a:endParaRPr lang="en-US" altLang="zh-CN" sz="12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故障定位的专利技术</a:t>
            </a:r>
            <a:endParaRPr lang="en-US" altLang="zh-CN" sz="12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网络安装和维护无需专业知识</a:t>
            </a:r>
            <a:endParaRPr lang="zh-CN" altLang="en-US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99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15497" y="522497"/>
            <a:ext cx="5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28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近场认证  防蹭网 防骇客侵入</a:t>
            </a:r>
            <a:endParaRPr lang="zh-CN" altLang="en-US" sz="28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00150" y="1795292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24400" y="1795292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172450" y="1795292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1200150" y="2041917"/>
            <a:ext cx="2781300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 破解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WIFI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密码没有门槛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破解软件和教程，网上到处都是，软硬件工具，空口抓包，字典破解，内容详尽，步骤清晰，生怕学不会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  黑名单白名单控制接入，形同虚设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没有专业知识的，根本不知道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MAC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地址是什么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有专业知识的，也不可能经常检查哪些终端接入了网络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亲友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访客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，不可能先要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MAC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地址，再手动加入白名单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4724399" y="2041917"/>
            <a:ext cx="2937641" cy="398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蹭网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损害用户利益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减少运营商的收入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危及家庭安全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同一个局域网内，骇客攻击容易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各种智能设备安全措施薄弱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打开智能门锁，操控智能摄像头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侵入用户电脑，盗取银行帐号密码等重要信息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影响智能家居的业务开展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一旦用户意识到网络安全的脆弱，宁可停掉或拒绝智能家居业务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marL="228600" indent="-22860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用户如有损失，业务提供商还可承担连带责任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72450" y="2041917"/>
            <a:ext cx="2781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 专利技术：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WIFI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近场认证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只有靠近无线路由器一定范围内，才允许接入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，成功之后，不再受限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 窗外墙外的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骇客即使破解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WIFI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密码也无法接入家庭网络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 想要接入家庭网络只能破门而入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 近场范围可调节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，或临时关闭，方便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各种设备的接入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 时刻保卫家庭网络安全，省心，放心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>
              <a:lnSpc>
                <a:spcPct val="130000"/>
              </a:lnSpc>
            </a:pPr>
            <a:endParaRPr lang="zh-CN" altLang="en-US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57300" y="6034197"/>
            <a:ext cx="1993900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脆弱的无线安全</a:t>
            </a:r>
            <a:endParaRPr lang="zh-CN" altLang="en-US" sz="2000" b="1" dirty="0"/>
          </a:p>
        </p:txBody>
      </p:sp>
      <p:sp>
        <p:nvSpPr>
          <p:cNvPr id="2" name="燕尾形 1"/>
          <p:cNvSpPr/>
          <p:nvPr/>
        </p:nvSpPr>
        <p:spPr>
          <a:xfrm>
            <a:off x="1217613" y="1418035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1370013" y="1418035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1522413" y="1418035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4735513" y="1418035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887913" y="1418035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5040313" y="1418035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8221663" y="1418035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8374063" y="1418035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8526463" y="1418035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24413" y="6049963"/>
            <a:ext cx="1993900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严重的后果</a:t>
            </a:r>
            <a:endParaRPr lang="zh-CN" altLang="en-US" sz="2000" b="1" dirty="0"/>
          </a:p>
        </p:txBody>
      </p:sp>
      <p:sp>
        <p:nvSpPr>
          <p:cNvPr id="30" name="矩形 29"/>
          <p:cNvSpPr/>
          <p:nvPr/>
        </p:nvSpPr>
        <p:spPr>
          <a:xfrm>
            <a:off x="8253195" y="6018431"/>
            <a:ext cx="1993900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有效的保护</a:t>
            </a:r>
            <a:endParaRPr lang="zh-CN" altLang="en-US" sz="2000" b="1" dirty="0"/>
          </a:p>
        </p:txBody>
      </p:sp>
      <p:sp>
        <p:nvSpPr>
          <p:cNvPr id="21" name="文本框 3"/>
          <p:cNvSpPr txBox="1"/>
          <p:nvPr/>
        </p:nvSpPr>
        <p:spPr>
          <a:xfrm>
            <a:off x="1770628" y="1431647"/>
            <a:ext cx="187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6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安全的现状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"/>
          <p:cNvSpPr txBox="1"/>
          <p:nvPr/>
        </p:nvSpPr>
        <p:spPr>
          <a:xfrm>
            <a:off x="5391442" y="1410626"/>
            <a:ext cx="187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危害性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8859856" y="1394861"/>
            <a:ext cx="187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我们的解决方案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653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5242" y="365126"/>
            <a:ext cx="5297215" cy="42055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安全的家庭</a:t>
            </a:r>
            <a:r>
              <a:rPr lang="en-US" altLang="zh-CN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 </a:t>
            </a:r>
            <a:r>
              <a:rPr lang="en-US" altLang="zh-CN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  <a:r>
              <a:rPr lang="zh-CN" altLang="en-US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r>
              <a:rPr lang="en-US" altLang="zh-CN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endParaRPr lang="zh-CN" alt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418906" y="5972398"/>
            <a:ext cx="2995448" cy="420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典型的家庭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WIFI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网络拓扑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旗舰面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015" y="1134943"/>
            <a:ext cx="1466357" cy="1466357"/>
          </a:xfrm>
          <a:prstGeom prst="rect">
            <a:avLst/>
          </a:prstGeom>
        </p:spPr>
      </p:pic>
      <p:pic>
        <p:nvPicPr>
          <p:cNvPr id="6" name="Picture 5" descr="普通面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141" y="1134946"/>
            <a:ext cx="1466357" cy="1466357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6348255" y="2630096"/>
            <a:ext cx="1171903" cy="420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旗舰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998346" y="2609077"/>
            <a:ext cx="1161392" cy="420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</a:t>
            </a:r>
            <a:r>
              <a:rPr lang="en-US" altLang="zh-CN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927855" y="3113569"/>
            <a:ext cx="5391796" cy="31453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旗舰</a:t>
            </a: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统一管理，网管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移动操控，普通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即插即用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之间智能组网，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LRT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路由算法支持无缝漫游，有效带宽大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无线信道自动选择，减少干扰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高性能芯片，大内存，带机量大，运行稳定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近场认证，杜绝蹭网和无线侵入，确保智能家居的安全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面板，贴墙安装，美观时尚，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一触即开或关闭，减少辐射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旗舰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和普通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各有多种规格：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单频，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300Mbps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无线速率，百兆以太网口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双频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en-US" altLang="zh-CN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0Mbps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无线速率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，千兆</a:t>
            </a:r>
            <a:r>
              <a:rPr lang="zh-CN" altLang="en-US" sz="1400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以太网口</a:t>
            </a:r>
            <a:endParaRPr lang="en-US" altLang="zh-CN" sz="1400" dirty="0" smtClean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SmartHomeWlanTo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52" y="1087822"/>
            <a:ext cx="4635061" cy="4729654"/>
          </a:xfrm>
          <a:prstGeom prst="rect">
            <a:avLst/>
          </a:prstGeom>
        </p:spPr>
      </p:pic>
      <p:pic>
        <p:nvPicPr>
          <p:cNvPr id="11" name="Picture 2" descr="E:\YICOM\SmartHome\ApL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07656" y="712693"/>
            <a:ext cx="1103780" cy="18476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9647764" y="2623507"/>
            <a:ext cx="1311971" cy="3286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手机网管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4574898" y="196315"/>
            <a:ext cx="3218603" cy="420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YCM-A180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面板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180-2 - 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119" y="914400"/>
            <a:ext cx="2157751" cy="3193067"/>
          </a:xfrm>
          <a:prstGeom prst="rect">
            <a:avLst/>
          </a:prstGeom>
        </p:spPr>
      </p:pic>
      <p:pic>
        <p:nvPicPr>
          <p:cNvPr id="5" name="Picture 4" descr="a180-1 - 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296" y="4459459"/>
            <a:ext cx="2630657" cy="1640520"/>
          </a:xfrm>
          <a:prstGeom prst="rect">
            <a:avLst/>
          </a:prstGeom>
        </p:spPr>
      </p:pic>
      <p:graphicFrame>
        <p:nvGraphicFramePr>
          <p:cNvPr id="6" name="表格 3"/>
          <p:cNvGraphicFramePr>
            <a:graphicFrameLocks noGrp="1"/>
          </p:cNvGraphicFramePr>
          <p:nvPr/>
        </p:nvGraphicFramePr>
        <p:xfrm>
          <a:off x="5683348" y="759652"/>
          <a:ext cx="6147581" cy="5727465"/>
        </p:xfrm>
        <a:graphic>
          <a:graphicData uri="http://schemas.openxmlformats.org/drawingml/2006/table">
            <a:tbl>
              <a:tblPr/>
              <a:tblGrid>
                <a:gridCol w="2264899"/>
                <a:gridCol w="3882682"/>
              </a:tblGrid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型号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YCM-A180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芯片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高通95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63+9882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无线速率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2.4G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300M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+ 5.8G 866M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，802.11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ac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天线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内置3dBi 全向天线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闪存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16M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内存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128M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5857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接口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1*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千兆WAN，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1*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千兆LAN，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2*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百兆LAN（包含一个48V PoE馈电口），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1*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RJ11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电源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48V标准POE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设备尺寸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140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mmX86mmX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25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mm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安装方式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加长面板，贴墙安装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发射功率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全向最大2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0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dBm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+mn-ea"/>
                      </a:endParaRP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防护等级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IP31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9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同时在线用户数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80+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7" name="圆角矩形 1"/>
          <p:cNvSpPr/>
          <p:nvPr/>
        </p:nvSpPr>
        <p:spPr>
          <a:xfrm>
            <a:off x="3524958" y="2385649"/>
            <a:ext cx="1792629" cy="723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rgbClr val="FFFF00"/>
                </a:solidFill>
              </a:rPr>
              <a:t>1200Mbps</a:t>
            </a:r>
            <a:endParaRPr lang="zh-CN" altLang="zh-CN" sz="2000" b="1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FFFF00"/>
                </a:solidFill>
              </a:rPr>
              <a:t>802.11ac</a:t>
            </a:r>
            <a:r>
              <a:rPr lang="zh-CN" altLang="zh-CN" sz="2000" b="1" dirty="0">
                <a:solidFill>
                  <a:srgbClr val="FFFF00"/>
                </a:solidFill>
              </a:rPr>
              <a:t>双</a:t>
            </a:r>
            <a:r>
              <a:rPr lang="zh-CN" altLang="zh-CN" sz="2000" b="1" dirty="0" smtClean="0">
                <a:solidFill>
                  <a:srgbClr val="FFFF00"/>
                </a:solidFill>
              </a:rPr>
              <a:t>频</a:t>
            </a:r>
            <a:endParaRPr lang="en-US" altLang="zh-CN" sz="2000" b="1" dirty="0" smtClean="0">
              <a:solidFill>
                <a:srgbClr val="FFFF00"/>
              </a:solidFill>
            </a:endParaRPr>
          </a:p>
        </p:txBody>
      </p:sp>
      <p:sp>
        <p:nvSpPr>
          <p:cNvPr id="8" name="圆角矩形 2"/>
          <p:cNvSpPr/>
          <p:nvPr/>
        </p:nvSpPr>
        <p:spPr>
          <a:xfrm>
            <a:off x="3573194" y="5092516"/>
            <a:ext cx="1786598" cy="689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超薄加长</a:t>
            </a:r>
            <a:r>
              <a:rPr lang="zh-CN" altLang="zh-CN" b="1" dirty="0">
                <a:solidFill>
                  <a:srgbClr val="FFFF00"/>
                </a:solidFill>
              </a:rPr>
              <a:t>面板</a:t>
            </a:r>
          </a:p>
        </p:txBody>
      </p:sp>
      <p:sp>
        <p:nvSpPr>
          <p:cNvPr id="9" name="圆角矩形 5"/>
          <p:cNvSpPr/>
          <p:nvPr/>
        </p:nvSpPr>
        <p:spPr>
          <a:xfrm>
            <a:off x="3573194" y="3792424"/>
            <a:ext cx="1758461" cy="6670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rgbClr val="FFFF00"/>
                </a:solidFill>
              </a:rPr>
              <a:t>高通</a:t>
            </a:r>
            <a:r>
              <a:rPr lang="en-US" altLang="zh-CN" sz="2000" b="1" noProof="1">
                <a:solidFill>
                  <a:srgbClr val="FFFF00"/>
                </a:solidFill>
              </a:rPr>
              <a:t>9563+9882</a:t>
            </a:r>
          </a:p>
        </p:txBody>
      </p:sp>
      <p:sp>
        <p:nvSpPr>
          <p:cNvPr id="10" name="圆角矩形 6"/>
          <p:cNvSpPr/>
          <p:nvPr/>
        </p:nvSpPr>
        <p:spPr>
          <a:xfrm>
            <a:off x="3516923" y="1021080"/>
            <a:ext cx="1798224" cy="7092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noProof="1" smtClean="0">
                <a:solidFill>
                  <a:srgbClr val="FFFF00"/>
                </a:solidFill>
              </a:rPr>
              <a:t>千兆</a:t>
            </a:r>
            <a:r>
              <a:rPr lang="zh-CN" altLang="en-US" sz="2000" b="1" noProof="1" smtClean="0">
                <a:solidFill>
                  <a:srgbClr val="FFFF00"/>
                </a:solidFill>
              </a:rPr>
              <a:t>以太网</a:t>
            </a:r>
            <a:r>
              <a:rPr lang="zh-CN" altLang="en-US" sz="2000" b="1" noProof="1" smtClean="0">
                <a:solidFill>
                  <a:srgbClr val="FFFF00"/>
                </a:solidFill>
              </a:rPr>
              <a:t>口</a:t>
            </a:r>
            <a:endParaRPr lang="zh-CN" altLang="en-US" sz="2000" b="1" noProof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4149970" y="196315"/>
            <a:ext cx="3826412" cy="420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YCM-PW535 86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面板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7E9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表格 3"/>
          <p:cNvGraphicFramePr>
            <a:graphicFrameLocks noGrp="1"/>
          </p:cNvGraphicFramePr>
          <p:nvPr/>
        </p:nvGraphicFramePr>
        <p:xfrm>
          <a:off x="5655213" y="955615"/>
          <a:ext cx="6147581" cy="5441529"/>
        </p:xfrm>
        <a:graphic>
          <a:graphicData uri="http://schemas.openxmlformats.org/drawingml/2006/table">
            <a:tbl>
              <a:tblPr/>
              <a:tblGrid>
                <a:gridCol w="2264899"/>
                <a:gridCol w="3882682"/>
              </a:tblGrid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型号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YCM-PW535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芯片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高通95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31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无线速率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2.4G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300M，802.11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天线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内置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dBi 全向天线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闪存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16M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内存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839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接口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1*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百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兆WAN，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1*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百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兆LAN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（包含一个48V PoE馈电口）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电源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48V标准POE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设备尺寸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altLang="zh-CN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86mmX86mmX35mm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安装方式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入墙安装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同时在线用户数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20+</a:t>
                      </a: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418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WIFI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开启或关闭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一键触控，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WIFI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+mn-ea"/>
                        </a:rPr>
                        <a:t>开启或关闭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+mn-ea"/>
                      </a:endParaRPr>
                    </a:p>
                  </a:txBody>
                  <a:tcPr marL="91430" marR="91430"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7" name="圆角矩形 1"/>
          <p:cNvSpPr/>
          <p:nvPr/>
        </p:nvSpPr>
        <p:spPr>
          <a:xfrm>
            <a:off x="3524958" y="2385649"/>
            <a:ext cx="1792629" cy="723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rgbClr val="FFFF00"/>
                </a:solidFill>
              </a:rPr>
              <a:t>3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00Mbps</a:t>
            </a:r>
            <a:endParaRPr lang="zh-CN" altLang="zh-CN" sz="2000" b="1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FFFF00"/>
                </a:solidFill>
              </a:rPr>
              <a:t>802.11n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单</a:t>
            </a:r>
            <a:r>
              <a:rPr lang="zh-CN" altLang="zh-CN" sz="2000" b="1" dirty="0" smtClean="0">
                <a:solidFill>
                  <a:srgbClr val="FFFF00"/>
                </a:solidFill>
              </a:rPr>
              <a:t>频</a:t>
            </a:r>
            <a:endParaRPr lang="en-US" altLang="zh-CN" sz="2000" b="1" dirty="0" smtClean="0">
              <a:solidFill>
                <a:srgbClr val="FFFF00"/>
              </a:solidFill>
            </a:endParaRPr>
          </a:p>
        </p:txBody>
      </p:sp>
      <p:sp>
        <p:nvSpPr>
          <p:cNvPr id="8" name="圆角矩形 2"/>
          <p:cNvSpPr/>
          <p:nvPr/>
        </p:nvSpPr>
        <p:spPr>
          <a:xfrm>
            <a:off x="3573194" y="5092516"/>
            <a:ext cx="1786598" cy="689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超薄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86</a:t>
            </a:r>
            <a:r>
              <a:rPr lang="zh-CN" altLang="zh-CN" sz="2000" b="1" dirty="0" smtClean="0">
                <a:solidFill>
                  <a:srgbClr val="FFFF00"/>
                </a:solidFill>
              </a:rPr>
              <a:t>面</a:t>
            </a:r>
            <a:r>
              <a:rPr lang="zh-CN" altLang="zh-CN" sz="2000" b="1" dirty="0">
                <a:solidFill>
                  <a:srgbClr val="FFFF00"/>
                </a:solidFill>
              </a:rPr>
              <a:t>板</a:t>
            </a:r>
          </a:p>
        </p:txBody>
      </p:sp>
      <p:sp>
        <p:nvSpPr>
          <p:cNvPr id="9" name="圆角矩形 5"/>
          <p:cNvSpPr/>
          <p:nvPr/>
        </p:nvSpPr>
        <p:spPr>
          <a:xfrm>
            <a:off x="3573194" y="3792424"/>
            <a:ext cx="1758461" cy="6670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rgbClr val="FFFF00"/>
                </a:solidFill>
              </a:rPr>
              <a:t>高通</a:t>
            </a:r>
            <a:r>
              <a:rPr lang="en-US" altLang="zh-CN" sz="2000" b="1" noProof="1" smtClean="0">
                <a:solidFill>
                  <a:srgbClr val="FFFF00"/>
                </a:solidFill>
              </a:rPr>
              <a:t>9531</a:t>
            </a:r>
            <a:endParaRPr lang="en-US" altLang="zh-CN" sz="2000" b="1" noProof="1">
              <a:solidFill>
                <a:srgbClr val="FFFF00"/>
              </a:solidFill>
            </a:endParaRPr>
          </a:p>
        </p:txBody>
      </p:sp>
      <p:sp>
        <p:nvSpPr>
          <p:cNvPr id="10" name="圆角矩形 6"/>
          <p:cNvSpPr/>
          <p:nvPr/>
        </p:nvSpPr>
        <p:spPr>
          <a:xfrm>
            <a:off x="3516923" y="1021080"/>
            <a:ext cx="1798224" cy="7092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noProof="1" smtClean="0">
                <a:solidFill>
                  <a:srgbClr val="FFFF00"/>
                </a:solidFill>
              </a:rPr>
              <a:t>百</a:t>
            </a:r>
            <a:r>
              <a:rPr lang="zh-CN" altLang="en-US" sz="2000" b="1" noProof="1" smtClean="0">
                <a:solidFill>
                  <a:srgbClr val="FFFF00"/>
                </a:solidFill>
              </a:rPr>
              <a:t>兆</a:t>
            </a:r>
            <a:r>
              <a:rPr lang="zh-CN" altLang="en-US" sz="2000" b="1" noProof="1" smtClean="0">
                <a:solidFill>
                  <a:srgbClr val="FFFF00"/>
                </a:solidFill>
              </a:rPr>
              <a:t>以太网</a:t>
            </a:r>
            <a:r>
              <a:rPr lang="zh-CN" altLang="en-US" sz="2000" b="1" noProof="1" smtClean="0">
                <a:solidFill>
                  <a:srgbClr val="FFFF00"/>
                </a:solidFill>
              </a:rPr>
              <a:t>口</a:t>
            </a:r>
            <a:endParaRPr lang="zh-CN" altLang="en-US" sz="2000" b="1" noProof="1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33" y="1442748"/>
            <a:ext cx="2144517" cy="214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1" y="4289871"/>
            <a:ext cx="2827606" cy="10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1005</Words>
  <Application>Microsoft Office PowerPoint</Application>
  <PresentationFormat>Custom</PresentationFormat>
  <Paragraphs>157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Slide 1</vt:lpstr>
      <vt:lpstr>Slide 2</vt:lpstr>
      <vt:lpstr>Slide 3</vt:lpstr>
      <vt:lpstr>安全的家庭WIFI – 易通云联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ZHANG</cp:lastModifiedBy>
  <cp:revision>230</cp:revision>
  <dcterms:created xsi:type="dcterms:W3CDTF">2015-07-31T01:43:02Z</dcterms:created>
  <dcterms:modified xsi:type="dcterms:W3CDTF">2017-12-08T02:53:19Z</dcterms:modified>
</cp:coreProperties>
</file>